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4" r:id="rId6"/>
    <p:sldId id="287" r:id="rId7"/>
    <p:sldId id="286" r:id="rId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2C333DF-F796-6546-A34D-8B40EE13A0CA}">
          <p14:sldIdLst>
            <p14:sldId id="256"/>
            <p14:sldId id="284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ntalla 1 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1535084" y="6547380"/>
            <a:ext cx="5870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2014  CODELCO-CHILE.  Todos los Derechos Reservados. | 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2014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CODELCO-CHILE. 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Reserved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_tradnl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2848670"/>
            <a:ext cx="9144000" cy="45706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ENTREGA DE RESULTADOS PRIMER TRIMESTRE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0" y="4122250"/>
            <a:ext cx="9144000" cy="301049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25 de julio 2014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0" y="3711368"/>
            <a:ext cx="9144000" cy="38858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Dirección de Gestión Estratégica y Asuntos Públicos</a:t>
            </a:r>
          </a:p>
        </p:txBody>
      </p:sp>
    </p:spTree>
    <p:extLst>
      <p:ext uri="{BB962C8B-B14F-4D97-AF65-F5344CB8AC3E}">
        <p14:creationId xmlns:p14="http://schemas.microsoft.com/office/powerpoint/2010/main" val="15894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ntalla 2 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1528941" y="6547380"/>
            <a:ext cx="5870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2014  CODELCO-CHILE.  Todos los Derechos Reservados. | 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2014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CODELCO-CHILE. 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Reserved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_tradnl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3106057"/>
            <a:ext cx="9144000" cy="457065"/>
          </a:xfrm>
        </p:spPr>
        <p:txBody>
          <a:bodyPr>
            <a:normAutofit/>
          </a:bodyPr>
          <a:lstStyle>
            <a:lvl1pPr>
              <a:defRPr sz="26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21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44000" cy="6313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636713" y="5962650"/>
            <a:ext cx="58705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Copyrights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© 2014  CODELCO-CHILE.  Todos los Derechos Reservados. |  </a:t>
            </a:r>
            <a:r>
              <a:rPr lang="es-ES_tradnl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Copyrights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© 2014 </a:t>
            </a:r>
            <a:r>
              <a:rPr lang="es-ES_tradnl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CODELCO-CHILE.  </a:t>
            </a:r>
            <a:r>
              <a:rPr lang="es-ES_tradnl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Rights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Reserved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 descr="Icono Horizontal 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3488"/>
            <a:ext cx="9144000" cy="5715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96636" y="1257300"/>
            <a:ext cx="7971114" cy="4457700"/>
          </a:xfrm>
        </p:spPr>
        <p:txBody>
          <a:bodyPr anchor="t" anchorCtr="0">
            <a:normAutofit/>
          </a:bodyPr>
          <a:lstStyle>
            <a:lvl1pPr marL="0" indent="0" algn="l">
              <a:buFont typeface="Arial"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zxckvnñzdfnvpaodsnjgpaojdfnvpñajfdnvñaojkdfnvñoakdnvpñaokdsnvpaoskdnvpoaskdnvpokansdvpokandspvoknaspdovknposdknvpoaskdnvponpoasdnvpoaskndvponoasdjnvpposndvpoasnjdvpoinjsdvosdnvposndjv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6636" y="317841"/>
            <a:ext cx="8447364" cy="45706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dirty="0" smtClean="0"/>
              <a:t>Subtítulo</a:t>
            </a:r>
            <a:endParaRPr lang="es-ES" dirty="0"/>
          </a:p>
        </p:txBody>
      </p:sp>
      <p:cxnSp>
        <p:nvCxnSpPr>
          <p:cNvPr id="7" name="4 Conector recto"/>
          <p:cNvCxnSpPr/>
          <p:nvPr userDrawn="1"/>
        </p:nvCxnSpPr>
        <p:spPr>
          <a:xfrm>
            <a:off x="696636" y="771260"/>
            <a:ext cx="844736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3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ntalla 3 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1655941" y="6547380"/>
            <a:ext cx="5870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2014  CODELCO-CHILE.  Todos los Derechos Reservados. | 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2014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CODELCO-CHILE. 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Rights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Reserved</a:t>
            </a:r>
            <a:r>
              <a:rPr lang="es-ES_tradnl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_tradnl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agen 11" descr="Logo codelc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09" y="1135146"/>
            <a:ext cx="1440782" cy="12603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3341171"/>
            <a:ext cx="9144000" cy="45706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_tradnl" dirty="0" smtClean="0"/>
              <a:t>Muchas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733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30045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 userDrawn="1"/>
        </p:nvSpPr>
        <p:spPr>
          <a:xfrm>
            <a:off x="0" y="6300451"/>
            <a:ext cx="9144000" cy="55754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75360" y="6606563"/>
            <a:ext cx="518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dirty="0" smtClean="0">
                <a:solidFill>
                  <a:schemeClr val="bg1"/>
                </a:solidFill>
                <a:latin typeface="Arial Narrow" pitchFamily="34" charset="0"/>
              </a:rPr>
              <a:t>GSSO</a:t>
            </a:r>
            <a:endParaRPr lang="es-CL" sz="7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7" y="6373022"/>
            <a:ext cx="882199" cy="440353"/>
          </a:xfrm>
          <a:prstGeom prst="rect">
            <a:avLst/>
          </a:prstGeom>
        </p:spPr>
      </p:pic>
      <p:pic>
        <p:nvPicPr>
          <p:cNvPr id="14" name="0840afb1-b892-484c-9af5-16c8c6c17496" descr="E1D6E5AF-D5DA-4110-A138-3A7549F2225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20" y="6373024"/>
            <a:ext cx="403548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570f54a-b673-41e3-ba85-ede6ed3ea8ed" descr="C586D03A-E5A7-4806-A202-1FBAD1234BA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75" y="6373023"/>
            <a:ext cx="403549" cy="4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4551a53b-c6c4-4340-8898-68e78e3a420b" descr="FF67ED75-CAE9-47AB-9C5A-370DB05141EB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32" y="6373024"/>
            <a:ext cx="403548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46bdf40e-a32e-4691-82f4-8dc3ddfcf3e0" descr="7A4F63E0-8767-4DDF-8015-0102D8204D3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88" y="6373024"/>
            <a:ext cx="403548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91d7bba9-512d-4669-8a0a-375b70317544" descr="A823615C-536D-449B-A102-18BD7FE0CDCD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73024"/>
            <a:ext cx="403548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2e818cd-143c-4792-8154-085225fd008f" descr="0C4E3E88-4BD8-40D1-BA63-3F540141A47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92" y="6373024"/>
            <a:ext cx="403548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f707b1e-c6dc-4f72-ae9f-b32c5696d605" descr="86A7D47F-CA25-4B7D-A261-0536B2C91E1B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73024"/>
            <a:ext cx="403548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 userDrawn="1"/>
        </p:nvCxnSpPr>
        <p:spPr>
          <a:xfrm>
            <a:off x="1030556" y="6651494"/>
            <a:ext cx="0" cy="11019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 userDrawn="1"/>
        </p:nvSpPr>
        <p:spPr>
          <a:xfrm>
            <a:off x="0" y="1364"/>
            <a:ext cx="9144000" cy="718164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1" name="30 Imagen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0" y="86317"/>
            <a:ext cx="1126978" cy="5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C652-2285-984D-BBC2-D4A61F97F294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3A37-4F0C-2A47-BEDE-7DEB5D6573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1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  <p:sldLayoutId id="2147483662" r:id="rId3"/>
    <p:sldLayoutId id="2147483661" r:id="rId4"/>
    <p:sldLayoutId id="214748366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718">
            <a:off x="6665824" y="507361"/>
            <a:ext cx="2189362" cy="11767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0" y="5101433"/>
            <a:ext cx="9144000" cy="30104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21de agosto de 2015</a:t>
            </a:r>
            <a:endParaRPr lang="es-ES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885824" y="4660776"/>
            <a:ext cx="7191375" cy="38858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Gerencia de Seguridad y Salud Ocupacional</a:t>
            </a:r>
            <a:endParaRPr lang="es-ES" dirty="0"/>
          </a:p>
        </p:txBody>
      </p:sp>
      <p:sp>
        <p:nvSpPr>
          <p:cNvPr id="12" name="Marcador de texto 5"/>
          <p:cNvSpPr txBox="1">
            <a:spLocks/>
          </p:cNvSpPr>
          <p:nvPr/>
        </p:nvSpPr>
        <p:spPr>
          <a:xfrm>
            <a:off x="885824" y="2407634"/>
            <a:ext cx="7191375" cy="38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Reflexión con Valor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4812" y="2732902"/>
            <a:ext cx="8969187" cy="176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Atentos a los </a:t>
            </a:r>
            <a:r>
              <a:rPr lang="es-ES" sz="48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Peligros</a:t>
            </a:r>
            <a:r>
              <a:rPr lang="es-E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del Entorno</a:t>
            </a:r>
            <a:endParaRPr lang="es-ES" sz="3600" b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6" r="10179"/>
          <a:stretch/>
        </p:blipFill>
        <p:spPr>
          <a:xfrm>
            <a:off x="5241423" y="798618"/>
            <a:ext cx="3550723" cy="3167741"/>
          </a:xfrm>
          <a:prstGeom prst="ellipse">
            <a:avLst/>
          </a:prstGeom>
        </p:spPr>
      </p:pic>
      <p:sp>
        <p:nvSpPr>
          <p:cNvPr id="3" name="2 Datos almacenados"/>
          <p:cNvSpPr/>
          <p:nvPr/>
        </p:nvSpPr>
        <p:spPr>
          <a:xfrm>
            <a:off x="201880" y="841669"/>
            <a:ext cx="5925787" cy="3124690"/>
          </a:xfrm>
          <a:prstGeom prst="flowChartOnlineStorage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1788459" y="70235"/>
            <a:ext cx="714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Atentos a los Peligros del Entorno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12517" y="1270118"/>
            <a:ext cx="4381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20.08.15: Al </a:t>
            </a:r>
            <a:r>
              <a:rPr lang="es-C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momento que Operador </a:t>
            </a:r>
            <a:r>
              <a:rPr lang="es-C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Planta procede </a:t>
            </a:r>
            <a:r>
              <a:rPr lang="es-C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 realizar inspección de novedad entregada al inicio del turno, la </a:t>
            </a:r>
            <a:r>
              <a:rPr lang="es-C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que informaba </a:t>
            </a:r>
            <a:r>
              <a:rPr lang="es-C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 una </a:t>
            </a:r>
            <a:r>
              <a:rPr lang="es-CL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condición de filtración de lechada de cal </a:t>
            </a:r>
            <a:r>
              <a:rPr lang="es-C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en la adición al chute de alimentación del molino unitario 1, salpica lechada de cal </a:t>
            </a:r>
            <a:r>
              <a:rPr lang="es-C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al cuerpo </a:t>
            </a:r>
            <a:r>
              <a:rPr lang="es-C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y ojos </a:t>
            </a:r>
            <a:r>
              <a:rPr lang="es-C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del </a:t>
            </a:r>
            <a:r>
              <a:rPr lang="es-C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trabajador.</a:t>
            </a:r>
          </a:p>
        </p:txBody>
      </p:sp>
      <p:sp>
        <p:nvSpPr>
          <p:cNvPr id="34" name="33 Rectángulo"/>
          <p:cNvSpPr/>
          <p:nvPr/>
        </p:nvSpPr>
        <p:spPr>
          <a:xfrm rot="21412448">
            <a:off x="5743312" y="3526387"/>
            <a:ext cx="2936918" cy="6406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 rot="21412448">
            <a:off x="5930095" y="3576961"/>
            <a:ext cx="2642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300" dirty="0">
                <a:solidFill>
                  <a:schemeClr val="bg1"/>
                </a:solidFill>
                <a:latin typeface="Arial Narrow" pitchFamily="34" charset="0"/>
              </a:rPr>
              <a:t>Unión chicago desde donde se proyecta lechada de cal al ojo Derecho </a:t>
            </a:r>
          </a:p>
        </p:txBody>
      </p:sp>
      <p:sp>
        <p:nvSpPr>
          <p:cNvPr id="6" name="5 Elipse"/>
          <p:cNvSpPr/>
          <p:nvPr/>
        </p:nvSpPr>
        <p:spPr>
          <a:xfrm>
            <a:off x="6519552" y="2470069"/>
            <a:ext cx="1365663" cy="1140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Rectángulo"/>
          <p:cNvSpPr/>
          <p:nvPr/>
        </p:nvSpPr>
        <p:spPr>
          <a:xfrm rot="21445991">
            <a:off x="230962" y="4546804"/>
            <a:ext cx="7751423" cy="140219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CuadroTexto"/>
          <p:cNvSpPr txBox="1"/>
          <p:nvPr/>
        </p:nvSpPr>
        <p:spPr>
          <a:xfrm rot="21445991">
            <a:off x="322297" y="4642595"/>
            <a:ext cx="725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Peligro: </a:t>
            </a:r>
            <a:r>
              <a:rPr lang="es-MX" dirty="0" smtClean="0">
                <a:solidFill>
                  <a:schemeClr val="bg1"/>
                </a:solidFill>
                <a:latin typeface="Arial Narrow" pitchFamily="34" charset="0"/>
              </a:rPr>
              <a:t>Fuente, situación, acto o condición física (ya sea a las personas, materiales, equipos, ambiente laboral) con el potencial cierto de causar eventos negativos o daños en el lugar de trabajo.</a:t>
            </a:r>
            <a:endParaRPr lang="es-CL" sz="105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866899" y="841669"/>
            <a:ext cx="437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Incidente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5094512" y="5424991"/>
            <a:ext cx="3837383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40 CuadroTexto"/>
          <p:cNvSpPr txBox="1"/>
          <p:nvPr/>
        </p:nvSpPr>
        <p:spPr>
          <a:xfrm>
            <a:off x="5241422" y="5409225"/>
            <a:ext cx="3550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¿Identificamos los peligros de nuestro entorno?</a:t>
            </a:r>
          </a:p>
        </p:txBody>
      </p:sp>
    </p:spTree>
    <p:extLst>
      <p:ext uri="{BB962C8B-B14F-4D97-AF65-F5344CB8AC3E}">
        <p14:creationId xmlns:p14="http://schemas.microsoft.com/office/powerpoint/2010/main" val="2897662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6" grpId="0" animBg="1"/>
      <p:bldP spid="37" grpId="0" animBg="1"/>
      <p:bldP spid="38" grpId="0"/>
      <p:bldP spid="42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788459" y="70235"/>
            <a:ext cx="714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¿Controlamos los riesgos?</a:t>
            </a:r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5582"/>
            <a:ext cx="9144000" cy="5583784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 rot="21445991">
            <a:off x="175539" y="1062625"/>
            <a:ext cx="7751423" cy="140219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 rot="21445991">
            <a:off x="266874" y="1158416"/>
            <a:ext cx="725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MX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Riesgo: </a:t>
            </a:r>
            <a:r>
              <a:rPr lang="es-MX" dirty="0">
                <a:solidFill>
                  <a:schemeClr val="bg1"/>
                </a:solidFill>
                <a:latin typeface="Arial Narrow" pitchFamily="34" charset="0"/>
              </a:rPr>
              <a:t>Combinación de la probabilidad de ocurrencia de un evento o exposición peligrosa y la gravedad de la lesión o enfermedad del trabajo causada por el evento o exposición. </a:t>
            </a:r>
            <a:endParaRPr lang="es-CL" sz="105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39089" y="1940812"/>
            <a:ext cx="3837383" cy="13384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5039089" y="1925046"/>
            <a:ext cx="3697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¿Cuándo nos encontramos con un peligro, controlamos el riesgo asociado a él??</a:t>
            </a:r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 rot="21085737">
            <a:off x="7171655" y="3223138"/>
            <a:ext cx="1923293" cy="8023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 rot="21085737">
            <a:off x="7140123" y="3254670"/>
            <a:ext cx="17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¿Cómo?</a:t>
            </a:r>
            <a:endParaRPr lang="es-MX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" name="1 CuadroTexto"/>
          <p:cNvSpPr txBox="1">
            <a:spLocks noChangeArrowheads="1"/>
          </p:cNvSpPr>
          <p:nvPr/>
        </p:nvSpPr>
        <p:spPr bwMode="auto">
          <a:xfrm>
            <a:off x="379340" y="3843997"/>
            <a:ext cx="503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Jerarquía de Controles ante un Peligro</a:t>
            </a:r>
          </a:p>
        </p:txBody>
      </p:sp>
      <p:sp>
        <p:nvSpPr>
          <p:cNvPr id="7" name="6 Datos almacenados"/>
          <p:cNvSpPr/>
          <p:nvPr/>
        </p:nvSpPr>
        <p:spPr>
          <a:xfrm flipH="1">
            <a:off x="236480" y="4334109"/>
            <a:ext cx="2506718" cy="647795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43 CuadroTexto"/>
          <p:cNvSpPr txBox="1"/>
          <p:nvPr/>
        </p:nvSpPr>
        <p:spPr>
          <a:xfrm>
            <a:off x="622174" y="4447120"/>
            <a:ext cx="186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6. Eliminación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44 Datos almacenados"/>
          <p:cNvSpPr/>
          <p:nvPr/>
        </p:nvSpPr>
        <p:spPr>
          <a:xfrm flipH="1">
            <a:off x="2437775" y="4323277"/>
            <a:ext cx="2506718" cy="647795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45 CuadroTexto"/>
          <p:cNvSpPr txBox="1"/>
          <p:nvPr/>
        </p:nvSpPr>
        <p:spPr>
          <a:xfrm>
            <a:off x="2823469" y="4436288"/>
            <a:ext cx="186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5. Sustitución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" name="46 Datos almacenados"/>
          <p:cNvSpPr/>
          <p:nvPr/>
        </p:nvSpPr>
        <p:spPr>
          <a:xfrm flipH="1">
            <a:off x="4692244" y="4323277"/>
            <a:ext cx="3048621" cy="647795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47 CuadroTexto"/>
          <p:cNvSpPr txBox="1"/>
          <p:nvPr/>
        </p:nvSpPr>
        <p:spPr>
          <a:xfrm>
            <a:off x="4981919" y="4436288"/>
            <a:ext cx="257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4. Control de ingeniería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48 Datos almacenados"/>
          <p:cNvSpPr/>
          <p:nvPr/>
        </p:nvSpPr>
        <p:spPr>
          <a:xfrm flipH="1">
            <a:off x="278104" y="5106620"/>
            <a:ext cx="2506718" cy="647795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49 CuadroTexto"/>
          <p:cNvSpPr txBox="1"/>
          <p:nvPr/>
        </p:nvSpPr>
        <p:spPr>
          <a:xfrm>
            <a:off x="663798" y="5219631"/>
            <a:ext cx="186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3. Señalética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1" name="50 Datos almacenados"/>
          <p:cNvSpPr/>
          <p:nvPr/>
        </p:nvSpPr>
        <p:spPr>
          <a:xfrm flipH="1">
            <a:off x="2479399" y="5095788"/>
            <a:ext cx="2880862" cy="647795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51 CuadroTexto"/>
          <p:cNvSpPr txBox="1"/>
          <p:nvPr/>
        </p:nvSpPr>
        <p:spPr>
          <a:xfrm>
            <a:off x="2518240" y="5208799"/>
            <a:ext cx="284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2. 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Control Administrativo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3" name="52 Datos almacenados"/>
          <p:cNvSpPr/>
          <p:nvPr/>
        </p:nvSpPr>
        <p:spPr>
          <a:xfrm flipH="1">
            <a:off x="5064954" y="5095788"/>
            <a:ext cx="3048621" cy="647795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CuadroTexto"/>
          <p:cNvSpPr txBox="1"/>
          <p:nvPr/>
        </p:nvSpPr>
        <p:spPr>
          <a:xfrm>
            <a:off x="5738645" y="5208799"/>
            <a:ext cx="112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EPP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 rot="21334571">
            <a:off x="2534436" y="5820894"/>
            <a:ext cx="5765230" cy="8023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CuadroTexto"/>
          <p:cNvSpPr txBox="1"/>
          <p:nvPr/>
        </p:nvSpPr>
        <p:spPr>
          <a:xfrm rot="21334571">
            <a:off x="2065301" y="5900106"/>
            <a:ext cx="606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¿Cuáles conocemos y ocupamos?</a:t>
            </a:r>
            <a:endParaRPr lang="es-MX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7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2" grpId="0" animBg="1"/>
      <p:bldP spid="23" grpId="0"/>
      <p:bldP spid="30" grpId="0"/>
      <p:bldP spid="7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4" b="8046"/>
          <a:stretch/>
        </p:blipFill>
        <p:spPr>
          <a:xfrm>
            <a:off x="0" y="709448"/>
            <a:ext cx="9144000" cy="5596759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788459" y="70235"/>
            <a:ext cx="714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 alza preocupante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66940" y="822523"/>
            <a:ext cx="8377969" cy="15265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441903" y="854760"/>
            <a:ext cx="785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 2 meses sin accidentes, en una semana </a:t>
            </a:r>
            <a:r>
              <a:rPr lang="es-MX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 van 2 accidentes CTP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lo que es una preocupante alza en la accidentalidad de nuestra División.</a:t>
            </a:r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1749" y="2503933"/>
            <a:ext cx="8583880" cy="29563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41903" y="2536170"/>
            <a:ext cx="717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REFLEXIONEMOS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41903" y="3036367"/>
            <a:ext cx="81030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¿Con qué tipo de energías convivimos en nuestro trabajo, las identificamos como un peligro?</a:t>
            </a:r>
          </a:p>
          <a:p>
            <a:pPr algn="just"/>
            <a:endParaRPr lang="es-MX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¿Tenemos y usamos el EPP adecuado para realizar nuestra tarea?</a:t>
            </a:r>
          </a:p>
          <a:p>
            <a:pPr algn="just"/>
            <a:endParaRPr lang="es-MX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¿Aplicamos la ART y la Tarjeta Verde, si corresponde?</a:t>
            </a:r>
          </a:p>
        </p:txBody>
      </p:sp>
      <p:sp>
        <p:nvSpPr>
          <p:cNvPr id="14" name="13 Rectángulo"/>
          <p:cNvSpPr/>
          <p:nvPr/>
        </p:nvSpPr>
        <p:spPr>
          <a:xfrm rot="21420050">
            <a:off x="181749" y="5252358"/>
            <a:ext cx="8583880" cy="16153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 rot="21420050">
            <a:off x="441903" y="5378486"/>
            <a:ext cx="8103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olvide: Volver sanos y salvos a nuestros hogares depende de nosotros, mantengamos </a:t>
            </a:r>
            <a:r>
              <a:rPr lang="es-MX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conductas seguras 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trabajo y pongamos </a:t>
            </a:r>
            <a:r>
              <a:rPr lang="es-MX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ojos y mente en la tarea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siempre.</a:t>
            </a:r>
          </a:p>
        </p:txBody>
      </p:sp>
    </p:spTree>
    <p:extLst>
      <p:ext uri="{BB962C8B-B14F-4D97-AF65-F5344CB8AC3E}">
        <p14:creationId xmlns:p14="http://schemas.microsoft.com/office/powerpoint/2010/main" val="1017961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1" grpId="0" animBg="1"/>
      <p:bldP spid="12" grpId="0"/>
      <p:bldP spid="13" grpId="0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6AA96A119BE4E8DD49161C4319B67" ma:contentTypeVersion="0" ma:contentTypeDescription="Crear nuevo documento." ma:contentTypeScope="" ma:versionID="5f0abc7af7008ab90d416a3f3174bf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e816281b649e915c04e410a96686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65F5C7-4F67-4A28-B345-19E6C10C2567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15F1DB-B2F4-4081-BCF6-642995F11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AB2EAE-8CCF-4F58-B805-B037BD03B6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12081</TotalTime>
  <Words>332</Words>
  <Application>Microsoft Office PowerPoint</Application>
  <PresentationFormat>Presentación en pantalla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Contreras Espíndola Marcelo (Codelco-Andina)</cp:lastModifiedBy>
  <cp:revision>365</cp:revision>
  <cp:lastPrinted>2014-11-12T19:41:39Z</cp:lastPrinted>
  <dcterms:created xsi:type="dcterms:W3CDTF">2014-07-09T15:58:34Z</dcterms:created>
  <dcterms:modified xsi:type="dcterms:W3CDTF">2015-08-21T13:44:34Z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0x010100A1B6AA96A119BE4E8DD49161C4319B67</vt:lpwstr>
  </property>
</Properties>
</file>